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74" r:id="rId3"/>
    <p:sldId id="269" r:id="rId4"/>
    <p:sldId id="260" r:id="rId5"/>
    <p:sldId id="281" r:id="rId6"/>
    <p:sldId id="266" r:id="rId7"/>
    <p:sldId id="271" r:id="rId8"/>
    <p:sldId id="259" r:id="rId9"/>
    <p:sldId id="258" r:id="rId10"/>
    <p:sldId id="291" r:id="rId11"/>
    <p:sldId id="262" r:id="rId12"/>
    <p:sldId id="290" r:id="rId13"/>
    <p:sldId id="264" r:id="rId14"/>
    <p:sldId id="265" r:id="rId15"/>
    <p:sldId id="263" r:id="rId16"/>
    <p:sldId id="276" r:id="rId17"/>
    <p:sldId id="289" r:id="rId18"/>
    <p:sldId id="272" r:id="rId19"/>
    <p:sldId id="280" r:id="rId20"/>
    <p:sldId id="285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37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AFE58-5108-43F6-8451-C0C0CBC2C99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41263-B26B-48E5-B5D2-F7DC6B8A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9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1263-B26B-48E5-B5D2-F7DC6B8A91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65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E886ACF-BD27-4B6F-91C8-66CFA40927A3}" type="datetime1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81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4E45-254B-4D80-B870-0D10AF14C248}" type="datetime1">
              <a:rPr lang="ru-RU" smtClean="0"/>
              <a:t>17.09.2024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57C6-4FDC-4215-87EB-200DDF092756}" type="datetime1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2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DC2-410C-4F18-BD63-EA189A2C1C98}" type="datetime1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126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5B3-D409-428F-A0B8-02303F290A64}" type="datetime1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7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F2E1-9E4B-4E8C-8DEF-E491F66B2DCB}" type="datetime1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9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EC67-7E20-4C94-9DF1-717426650A15}" type="datetime1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364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0BDB-6DF6-43F4-BB86-3FE805D301C1}" type="datetime1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24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79F-98EE-4509-B699-E38DA74C3525}" type="datetime1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96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64E2-3ABC-47DD-A096-6C0C3BC782E7}" type="datetime1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5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2CFB-2DA9-4E5C-8B37-021000B5B8C5}" type="datetime1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64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D76B-5B3F-40D2-9965-FAE4FD5712F8}" type="datetime1">
              <a:rPr lang="ru-RU" smtClean="0"/>
              <a:t>17.09.2024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EDC-B627-47D7-AF24-59E78300B449}" type="datetime1">
              <a:rPr lang="ru-RU" smtClean="0"/>
              <a:t>17.09.2024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15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5BC-44BA-4E46-8C9F-A2C119E79DF4}" type="datetime1">
              <a:rPr lang="ru-RU" smtClean="0"/>
              <a:t>17.09.2024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13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87AF-56D7-4345-AD51-6C671CFC404B}" type="datetime1">
              <a:rPr lang="ru-RU" smtClean="0"/>
              <a:t>17.09.2024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8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6775-F53A-40AF-B5C4-FC2A3D0C62B6}" type="datetime1">
              <a:rPr lang="ru-RU" smtClean="0"/>
              <a:t>17.09.2024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5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969F-B2C9-4D24-8664-840BDC0B4B37}" type="datetime1">
              <a:rPr lang="ru-RU" smtClean="0"/>
              <a:t>17.09.2024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0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40F5C6-6845-4A94-8E53-5556638D39F6}" type="datetime1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7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72200"/>
            <a:ext cx="9144000" cy="522513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800000"/>
                </a:solidFill>
              </a:rPr>
              <a:t>г. Никольск, 202</a:t>
            </a:r>
            <a:r>
              <a:rPr lang="en-US" sz="2400" b="1" dirty="0">
                <a:solidFill>
                  <a:srgbClr val="800000"/>
                </a:solidFill>
              </a:rPr>
              <a:t>2</a:t>
            </a:r>
            <a:r>
              <a:rPr lang="ru-RU" sz="2400" b="1" dirty="0">
                <a:solidFill>
                  <a:srgbClr val="800000"/>
                </a:solidFill>
              </a:rPr>
              <a:t>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7709" y="3730328"/>
            <a:ext cx="3373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Выполнила:</a:t>
            </a:r>
          </a:p>
          <a:p>
            <a:pPr algn="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воспитатель 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Белозерова Н.А.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4060" y="2209589"/>
            <a:ext cx="5685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</a:rPr>
              <a:t>Сказкотерапия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, как средство</a:t>
            </a:r>
          </a:p>
          <a:p>
            <a:pPr algn="ctr"/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о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бщения взрослых и детей.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420859" y="394587"/>
            <a:ext cx="1934645" cy="1826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7263991" y="4130557"/>
            <a:ext cx="1694627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4554" y="273397"/>
            <a:ext cx="7259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МБДОУ  Детский сад общеразвивающего вида №3 «Родничок»</a:t>
            </a:r>
          </a:p>
        </p:txBody>
      </p:sp>
    </p:spTree>
    <p:extLst>
      <p:ext uri="{BB962C8B-B14F-4D97-AF65-F5344CB8AC3E}">
        <p14:creationId xmlns:p14="http://schemas.microsoft.com/office/powerpoint/2010/main" val="121839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05006" y="785071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6615" y="1315713"/>
            <a:ext cx="79987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 каждой группы сказок есть своя возрастная аудитория. Детям 3-5 лет наиболее понятны и близки сказки о животных и сказки о взаимодействии людей и животных. В этом возрасте дети часто идентифицируют себя с животными, легко перевоплощаются в них, копируя их манеру поведения.</a:t>
            </a:r>
          </a:p>
          <a:p>
            <a:pPr algn="ctr"/>
            <a:r>
              <a:rPr lang="ru-RU" sz="2400" dirty="0"/>
              <a:t>Начиная с 5 лет, ребенок идентифицирует себя преимущественно с человеческими персонажами: Принцами, Царевнами, Солдатами и пр. Чем старше становится ребенок, тем с большим удовольствием он читает истории и сказки о людях, потому что в этих историях содержится рассказ о том, как человек познает мир. Примерно с 5-6 лет ребенок предпочитает волшебные сказки.</a:t>
            </a:r>
          </a:p>
        </p:txBody>
      </p:sp>
    </p:spTree>
    <p:extLst>
      <p:ext uri="{BB962C8B-B14F-4D97-AF65-F5344CB8AC3E}">
        <p14:creationId xmlns:p14="http://schemas.microsoft.com/office/powerpoint/2010/main" val="67669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3046" y="1166843"/>
            <a:ext cx="81873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Работа со сказкой строится следующим образом:</a:t>
            </a:r>
          </a:p>
          <a:p>
            <a:r>
              <a:rPr lang="ru-RU" sz="2800" dirty="0"/>
              <a:t>1) чтение или рассказ самой сказки; ее обсуждение. Причем, в обсуждении ребенок должен быть уверен, что он может высказывать любое свое мнение, т.е. все что он ни говорит не должно подвергаться осуждению.</a:t>
            </a:r>
          </a:p>
          <a:p>
            <a:r>
              <a:rPr lang="ru-RU" sz="2800" dirty="0"/>
              <a:t>2) рисунок наиболее значимого для ребенка отрывка;</a:t>
            </a:r>
          </a:p>
          <a:p>
            <a:r>
              <a:rPr lang="ru-RU" sz="2800" dirty="0"/>
              <a:t>3) драматизация, т.е. проигрывание сказки в ролях. Ребенок интуитивно выбирает для себя "исцеляющую" роль. И здесь надо отдавать роль сценариста самому ребенку, тогда проблемные моменты точно будут проиграны.</a:t>
            </a:r>
          </a:p>
        </p:txBody>
      </p:sp>
    </p:spTree>
    <p:extLst>
      <p:ext uri="{BB962C8B-B14F-4D97-AF65-F5344CB8AC3E}">
        <p14:creationId xmlns:p14="http://schemas.microsoft.com/office/powerpoint/2010/main" val="2552642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5249" y="1262745"/>
            <a:ext cx="7469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Сказки для </a:t>
            </a:r>
            <a:r>
              <a:rPr lang="ru-RU" sz="3200" dirty="0" err="1"/>
              <a:t>сказкотерапии</a:t>
            </a:r>
            <a:r>
              <a:rPr lang="ru-RU" sz="3200" dirty="0"/>
              <a:t> подбираются разные: русские народные и авторские, специально разработанные </a:t>
            </a:r>
            <a:r>
              <a:rPr lang="ru-RU" sz="3200" dirty="0" err="1"/>
              <a:t>психокоррекционные</a:t>
            </a:r>
            <a:r>
              <a:rPr lang="ru-RU" sz="3200" dirty="0"/>
              <a:t> и медитативные сказки, и многие другие. Часто педагог предлагает малышу сочинить сказку самостоятельно. Сочинение сказок ребёнком и для ребёнка - основа </a:t>
            </a:r>
            <a:r>
              <a:rPr lang="ru-RU" sz="3200" dirty="0" err="1"/>
              <a:t>сказкотерапии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285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10883" y="490294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4755" y="1361879"/>
            <a:ext cx="727448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Эффект на занятии достигается сочетанием трех составляющих образа сказки, сказочной атмосферы: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200" dirty="0"/>
              <a:t>музыкальный образ сказки,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200" dirty="0"/>
              <a:t>образ сказочного пространства (светотехнические эффекты),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200" dirty="0"/>
              <a:t>собственно рассказывание сказки,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200" dirty="0"/>
              <a:t>демонстрация персонажей сказки в настольном театре.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2447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690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10883" y="490294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1964" y="1198180"/>
            <a:ext cx="76000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Что могут дать такие  сказки для детей?</a:t>
            </a:r>
          </a:p>
          <a:p>
            <a:pPr algn="ctr"/>
            <a:r>
              <a:rPr lang="ru-RU" sz="2800" b="1" dirty="0"/>
              <a:t>Во-первых</a:t>
            </a:r>
            <a:r>
              <a:rPr lang="ru-RU" sz="2800" dirty="0"/>
              <a:t>, ребенок понимает, что взрослых интересуют его проблемы, что родители на его стороне.</a:t>
            </a:r>
          </a:p>
          <a:p>
            <a:pPr algn="ctr"/>
            <a:r>
              <a:rPr lang="ru-RU" sz="2800" b="1" dirty="0"/>
              <a:t>Во-вторых</a:t>
            </a:r>
            <a:r>
              <a:rPr lang="ru-RU" sz="2800" dirty="0"/>
              <a:t>, он усваивает следующий подход к жизни: "ищи силы для разрешения конфликта в себе самом, ты их обязательно найдешь и победишь трудности", т.е. мы проживаем нашу жизнь так, как мы ее для себя строим.</a:t>
            </a:r>
          </a:p>
          <a:p>
            <a:pPr algn="ctr"/>
            <a:r>
              <a:rPr lang="ru-RU" sz="2800" b="1" dirty="0"/>
              <a:t>В-третьих</a:t>
            </a:r>
            <a:r>
              <a:rPr lang="ru-RU" sz="2800" dirty="0"/>
              <a:t>, истории показывают, что выход из любой ситуации есть всегда, надо только его поискать.</a:t>
            </a:r>
          </a:p>
        </p:txBody>
      </p:sp>
    </p:spTree>
    <p:extLst>
      <p:ext uri="{BB962C8B-B14F-4D97-AF65-F5344CB8AC3E}">
        <p14:creationId xmlns:p14="http://schemas.microsoft.com/office/powerpoint/2010/main" val="112196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0883" y="1505242"/>
            <a:ext cx="72624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В результате </a:t>
            </a:r>
            <a:r>
              <a:rPr lang="ru-RU" sz="3200" dirty="0" err="1"/>
              <a:t>сказкотерапии</a:t>
            </a:r>
            <a:r>
              <a:rPr lang="ru-RU" sz="3200" dirty="0"/>
              <a:t>, ребенок чувствует поддержку взрослых, которая ему так необходима. Также в сказке и через восприятие сказочного мира можно создать необходимые условия для развития эмоциональной сферы дошкольника, обогатить образами и представлениями, формирующими воображение.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3174061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10883" y="490294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1182" y="1262745"/>
            <a:ext cx="78357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Сказкотерапия</a:t>
            </a:r>
            <a:r>
              <a:rPr lang="ru-RU" sz="2800" i="1" dirty="0"/>
              <a:t> </a:t>
            </a:r>
          </a:p>
          <a:p>
            <a:pPr algn="ctr"/>
            <a:r>
              <a:rPr lang="ru-RU" sz="2800" dirty="0"/>
              <a:t>позволяет ребенку осознать свои проблемы и увидеть различные пути их решения. Педагоги, применяющие сказки, часто отмечают, что на осознаваемом вербальном уровне ребенок может и не принимать сказку, однако положительный эффект от работы все равно присутствует, т. е. изменения часто происходят на подсознательном уровне. При этом одна и та же сказка по-разному влияет на каждого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711373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10883" y="490294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9317" y="856357"/>
            <a:ext cx="780756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Методика, разработанная Т. Д. </a:t>
            </a:r>
            <a:r>
              <a:rPr lang="ru-RU" sz="2400" dirty="0" err="1"/>
              <a:t>Зинкевич</a:t>
            </a:r>
            <a:r>
              <a:rPr lang="ru-RU" sz="2400" dirty="0"/>
              <a:t>-Евстигнеевой, основывается на психолого-педагогических подходах и предусматривает использование сказки в целях диагностики отклонений в личностном развитии ребенка.</a:t>
            </a:r>
          </a:p>
          <a:p>
            <a:pPr algn="just"/>
            <a:r>
              <a:rPr lang="ru-RU" sz="2400" dirty="0" err="1"/>
              <a:t>Сказкотерапевтический</a:t>
            </a:r>
            <a:r>
              <a:rPr lang="ru-RU" sz="2400" dirty="0"/>
              <a:t> процесс предполагает включение разных видов народных и авторских сказок: </a:t>
            </a:r>
            <a:r>
              <a:rPr lang="ru-RU" sz="2400" b="1" dirty="0"/>
              <a:t>дидактических</a:t>
            </a:r>
            <a:r>
              <a:rPr lang="ru-RU" sz="2400" i="1" dirty="0"/>
              <a:t> </a:t>
            </a:r>
            <a:r>
              <a:rPr lang="ru-RU" sz="2400" dirty="0"/>
              <a:t>(в которых одушевляются абстрактные символы – буквы, цифры, звуки, арифметические действия и т.д.); </a:t>
            </a:r>
            <a:r>
              <a:rPr lang="ru-RU" sz="2400" b="1" dirty="0"/>
              <a:t>психотерапевтических</a:t>
            </a:r>
            <a:r>
              <a:rPr lang="ru-RU" sz="2400" i="1" dirty="0"/>
              <a:t> </a:t>
            </a:r>
            <a:r>
              <a:rPr lang="ru-RU" sz="2400" dirty="0"/>
              <a:t>(раскрывающих глубинный смысл происходящих событий, помогающих ребенку увидеть ситуацию со стороны); </a:t>
            </a:r>
            <a:r>
              <a:rPr lang="ru-RU" sz="2400" b="1" dirty="0" err="1"/>
              <a:t>психокоррекционных</a:t>
            </a:r>
            <a:r>
              <a:rPr lang="ru-RU" sz="2400" dirty="0"/>
              <a:t> (положительно влияющих на поведение ребенка);</a:t>
            </a:r>
            <a:r>
              <a:rPr lang="ru-RU" sz="2400" b="1" dirty="0"/>
              <a:t> медитативных</a:t>
            </a:r>
            <a:r>
              <a:rPr lang="ru-RU" sz="2400" dirty="0"/>
              <a:t>(направленных</a:t>
            </a:r>
            <a:r>
              <a:rPr lang="ru-RU" sz="2400" b="1" dirty="0"/>
              <a:t> </a:t>
            </a:r>
            <a:r>
              <a:rPr lang="ru-RU" sz="2400" dirty="0"/>
              <a:t>на осознание себя в настоящем «здесь и сейчас», на улучшение детско-родительского взаимодействия, отношения к окружающему, раскрывающих личностный потенциал ребенка).</a:t>
            </a:r>
          </a:p>
        </p:txBody>
      </p:sp>
    </p:spTree>
    <p:extLst>
      <p:ext uri="{BB962C8B-B14F-4D97-AF65-F5344CB8AC3E}">
        <p14:creationId xmlns:p14="http://schemas.microsoft.com/office/powerpoint/2010/main" val="260386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10883" y="490294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8977" y="1300324"/>
            <a:ext cx="80841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Сказка обычно выполняет три функции: диагностическую, терапевтическую (коррекционная)и прогностическую.</a:t>
            </a:r>
            <a:r>
              <a:rPr lang="ru-RU" sz="2400" b="1" dirty="0"/>
              <a:t> </a:t>
            </a:r>
          </a:p>
          <a:p>
            <a:r>
              <a:rPr lang="ru-RU" sz="2400" dirty="0"/>
              <a:t>Диагностическая сказка предполагает выявление уже имеющихся жизненных сценариев и стратегий поведения </a:t>
            </a:r>
            <a:r>
              <a:rPr lang="ru-RU" sz="2400" b="1" dirty="0"/>
              <a:t>ребенка.</a:t>
            </a:r>
            <a:r>
              <a:rPr lang="ru-RU" sz="2400" dirty="0"/>
              <a:t> Инструкции, которые предъявляются </a:t>
            </a:r>
            <a:r>
              <a:rPr lang="ru-RU" sz="2400" b="1" dirty="0"/>
              <a:t>ребенку </a:t>
            </a:r>
            <a:r>
              <a:rPr lang="ru-RU" sz="2400" dirty="0"/>
              <a:t>в данном случае такие: «Сочини сказку о мальчике пяти лет», «Сочини любую сказку». Затем психолог проводит анализ сказки. Таким образом, может быть выявлен базовый жизненный сценарий, либо ставшие привычными способами реагирования поведенческие стереотипы </a:t>
            </a:r>
            <a:r>
              <a:rPr lang="ru-RU" sz="2400" b="1" dirty="0"/>
              <a:t>ребенка</a:t>
            </a:r>
            <a:r>
              <a:rPr lang="ru-RU" sz="2400" dirty="0"/>
              <a:t>. Также диагностическая сказка может способствовать выявлению отношения или состояния </a:t>
            </a:r>
            <a:r>
              <a:rPr lang="ru-RU" sz="2400" b="1" dirty="0"/>
              <a:t>ребенка,</a:t>
            </a:r>
            <a:r>
              <a:rPr lang="ru-RU" sz="2400" dirty="0"/>
              <a:t> о которых он не хочет или не может говорить вслух. </a:t>
            </a:r>
          </a:p>
        </p:txBody>
      </p:sp>
    </p:spTree>
    <p:extLst>
      <p:ext uri="{BB962C8B-B14F-4D97-AF65-F5344CB8AC3E}">
        <p14:creationId xmlns:p14="http://schemas.microsoft.com/office/powerpoint/2010/main" val="2390700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10883" y="490294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0883" y="1305342"/>
            <a:ext cx="7467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Сказкотерапию</a:t>
            </a:r>
            <a:r>
              <a:rPr lang="ru-RU" sz="2400" dirty="0"/>
              <a:t>, как метод я использую давно,  сейчас </a:t>
            </a:r>
          </a:p>
          <a:p>
            <a:pPr algn="ctr"/>
            <a:r>
              <a:rPr lang="ru-RU" sz="2400" dirty="0"/>
              <a:t>уже видны результаты: </a:t>
            </a:r>
          </a:p>
          <a:p>
            <a:pPr algn="ctr"/>
            <a:r>
              <a:rPr lang="ru-RU" sz="2400" dirty="0"/>
              <a:t>У всех детей отмечается положительная динамика в эмоциональной и когнитивной </a:t>
            </a:r>
          </a:p>
          <a:p>
            <a:pPr algn="ctr"/>
            <a:r>
              <a:rPr lang="ru-RU" sz="2400" dirty="0"/>
              <a:t>сферах, развиваются коммуникативные навыки, дети учатся задавать друг другу </a:t>
            </a:r>
          </a:p>
          <a:p>
            <a:pPr algn="ctr"/>
            <a:r>
              <a:rPr lang="ru-RU" sz="2400" dirty="0"/>
              <a:t>вопросы, с удовольствием манипулируют с куклами. </a:t>
            </a:r>
          </a:p>
          <a:p>
            <a:pPr algn="ctr"/>
            <a:r>
              <a:rPr lang="ru-RU" sz="2400" dirty="0"/>
              <a:t>У многих детей улучшилась </a:t>
            </a:r>
          </a:p>
          <a:p>
            <a:pPr algn="ctr"/>
            <a:r>
              <a:rPr lang="ru-RU" sz="2400" dirty="0"/>
              <a:t>пространственная ориентация. </a:t>
            </a:r>
          </a:p>
          <a:p>
            <a:pPr algn="ctr"/>
            <a:r>
              <a:rPr lang="ru-RU" sz="2400" dirty="0"/>
              <a:t>В игровой форме удается формировать понятия: </a:t>
            </a:r>
          </a:p>
          <a:p>
            <a:pPr algn="ctr"/>
            <a:r>
              <a:rPr lang="ru-RU" sz="2400" dirty="0"/>
              <a:t>слева-справа, вверху-внизу, спереди-сзади и т. д. Органично на практике усваивается тема «Предлоги». </a:t>
            </a:r>
          </a:p>
        </p:txBody>
      </p:sp>
    </p:spTree>
    <p:extLst>
      <p:ext uri="{BB962C8B-B14F-4D97-AF65-F5344CB8AC3E}">
        <p14:creationId xmlns:p14="http://schemas.microsoft.com/office/powerpoint/2010/main" val="29129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10883" y="490294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0883" y="1800665"/>
            <a:ext cx="75860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/>
              <a:t>Сказкотерапия</a:t>
            </a:r>
            <a:r>
              <a:rPr lang="ru-RU" sz="3200" dirty="0"/>
              <a:t> — интегративная деятельность, в которой действия воображаемой ситуации связаны с реальным общением, направленным на активность, самостоятельность, творчество, регулирование ребенком собственных эмоциональных состояний.</a:t>
            </a:r>
          </a:p>
        </p:txBody>
      </p:sp>
    </p:spTree>
    <p:extLst>
      <p:ext uri="{BB962C8B-B14F-4D97-AF65-F5344CB8AC3E}">
        <p14:creationId xmlns:p14="http://schemas.microsoft.com/office/powerpoint/2010/main" val="4171066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16540" y="402770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10883" y="490294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0883" y="1580610"/>
            <a:ext cx="746792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Результатами моей работы является:</a:t>
            </a:r>
          </a:p>
          <a:p>
            <a:r>
              <a:rPr lang="ru-RU" sz="3200" dirty="0"/>
              <a:t>- улучшение межличностных отношений между детьми. </a:t>
            </a:r>
          </a:p>
          <a:p>
            <a:r>
              <a:rPr lang="ru-RU" sz="3200" dirty="0"/>
              <a:t>- обогащение личного опыта в социальной сфере. </a:t>
            </a:r>
          </a:p>
          <a:p>
            <a:r>
              <a:rPr lang="ru-RU" sz="3200" dirty="0"/>
              <a:t>- повышение самооценки. </a:t>
            </a:r>
          </a:p>
          <a:p>
            <a:r>
              <a:rPr lang="ru-RU" sz="3200" dirty="0"/>
              <a:t>- обогащение словаря, умение применять -полученные знания на практике.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843" y="386145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10883" y="490294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5745" y="1246117"/>
            <a:ext cx="791721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err="1"/>
              <a:t>Сказкотерапия</a:t>
            </a:r>
            <a:r>
              <a:rPr lang="ru-RU" sz="2600" dirty="0"/>
              <a:t> является самым древним психологическим и педагогическим методом. Знания о мире, о философии жизни испокон веков передавались из уст в уста и переписывались, каждое поколение перечитывало и впитывало их. Сегодня под термином «</a:t>
            </a:r>
            <a:r>
              <a:rPr lang="ru-RU" sz="2600" dirty="0" err="1"/>
              <a:t>сказкотерапия</a:t>
            </a:r>
            <a:r>
              <a:rPr lang="ru-RU" sz="2600" dirty="0"/>
              <a:t>» понимается способ передачи  знаний о духовном пути души и социальной реализации человека. Именно поэтому </a:t>
            </a:r>
            <a:r>
              <a:rPr lang="ru-RU" sz="2600" dirty="0" err="1"/>
              <a:t>сказкотерапию</a:t>
            </a:r>
            <a:r>
              <a:rPr lang="ru-RU" sz="2600" dirty="0"/>
              <a:t> называют воспитательной системой, сообразной духовной природе человека. Многие считают, что </a:t>
            </a:r>
            <a:r>
              <a:rPr lang="ru-RU" sz="2600" dirty="0" err="1"/>
              <a:t>сказкотерапия</a:t>
            </a:r>
            <a:r>
              <a:rPr lang="ru-RU" sz="2600" dirty="0"/>
              <a:t> адресована  только детям, причем дошкольного возраста. Однако возрастной диапазон, охватываемый </a:t>
            </a:r>
            <a:r>
              <a:rPr lang="ru-RU" sz="2600" dirty="0" err="1"/>
              <a:t>сказкотерапией</a:t>
            </a:r>
            <a:r>
              <a:rPr lang="ru-RU" sz="2600" dirty="0"/>
              <a:t>, не имеет границ.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35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62575" y="500739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Принципы  </a:t>
            </a:r>
            <a:r>
              <a:rPr lang="ru-RU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сказкотерапии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7527" y="1807027"/>
            <a:ext cx="71339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Основной принцип подбора сказок – это направленность проблемной ситуации, характерной для данного возраста, нравственный урок, который дает сказка, доступный для осмысления детям старшего дошкольного возраста.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2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00431" y="-97268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Принципы   </a:t>
            </a:r>
            <a:r>
              <a:rPr lang="ru-RU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сказкотерапии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2868" y="584233"/>
            <a:ext cx="795250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Основными принципами занятий по </a:t>
            </a:r>
            <a:r>
              <a:rPr lang="ru-RU" sz="2000" b="1" dirty="0" err="1"/>
              <a:t>сказкотерапии</a:t>
            </a:r>
            <a:r>
              <a:rPr lang="ru-RU" sz="2000" b="1" dirty="0"/>
              <a:t> являются: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dirty="0"/>
              <a:t>Добровольность    участия    детей  </a:t>
            </a:r>
            <a:r>
              <a:rPr lang="ru-RU" sz="2000" dirty="0"/>
              <a:t>      центральный момент </a:t>
            </a:r>
            <a:r>
              <a:rPr lang="ru-RU" sz="2000" dirty="0" err="1"/>
              <a:t>сказкотерапии</a:t>
            </a:r>
            <a:r>
              <a:rPr lang="ru-RU" sz="2000" dirty="0"/>
              <a:t>. Этому способствует ритуал «вхождение в сказку»;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dirty="0"/>
              <a:t>Связь с реальностью</a:t>
            </a:r>
            <a:r>
              <a:rPr lang="ru-RU" sz="2000" dirty="0"/>
              <a:t>: через сказки происходит    приобщение ребенка   к   общечеловеческим   ценностям.   Человек   имеет   возможность восстановить утраченные   силы, укрепить веру в добро, при этом уровень   тревоги снижается и наступает ощущение спокойствия и удовлетворения;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dirty="0"/>
              <a:t>Учет индивидуальных особенностей детей</a:t>
            </a:r>
            <a:r>
              <a:rPr lang="ru-RU" sz="2000" dirty="0"/>
              <a:t>: от степени психологического комфорта     участников  зависит  их  активность,  глубина  эмоциональной включенности;</a:t>
            </a:r>
            <a:endParaRPr lang="ru-RU" sz="2000" b="1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dirty="0"/>
              <a:t>Внимание   двигательной   активности   детей</a:t>
            </a:r>
            <a:r>
              <a:rPr lang="ru-RU" sz="2000" dirty="0"/>
              <a:t>:   усталость   после</a:t>
            </a:r>
            <a:br>
              <a:rPr lang="ru-RU" sz="2000" dirty="0"/>
            </a:br>
            <a:r>
              <a:rPr lang="ru-RU" sz="2000" dirty="0"/>
              <a:t>многократного   выполнения   </a:t>
            </a:r>
            <a:r>
              <a:rPr lang="ru-RU" sz="2000" dirty="0" err="1"/>
              <a:t>психогимнастических</a:t>
            </a:r>
            <a:r>
              <a:rPr lang="ru-RU" sz="2000" dirty="0"/>
              <a:t>   этюдов   приводит   к непроизвольному    расслаблению    организма    и,    следовательно,    снятию эмоционального напряжения;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dirty="0"/>
              <a:t>Поощрение самостоятельности детей </a:t>
            </a:r>
            <a:r>
              <a:rPr lang="ru-RU" sz="2000" dirty="0"/>
              <a:t>относительно сюжета сказок, действие сверстников, собственных переживаний.</a:t>
            </a:r>
          </a:p>
        </p:txBody>
      </p:sp>
    </p:spTree>
    <p:extLst>
      <p:ext uri="{BB962C8B-B14F-4D97-AF65-F5344CB8AC3E}">
        <p14:creationId xmlns:p14="http://schemas.microsoft.com/office/powerpoint/2010/main" val="103893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8655" y="402772"/>
            <a:ext cx="85822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/>
              <a:t>Выделяют </a:t>
            </a:r>
            <a:r>
              <a:rPr lang="ru-RU" sz="2100" b="1" dirty="0"/>
              <a:t> 4 этапа </a:t>
            </a:r>
            <a:r>
              <a:rPr lang="ru-RU" sz="2100" dirty="0"/>
              <a:t>в развитии </a:t>
            </a:r>
            <a:r>
              <a:rPr lang="ru-RU" sz="2100" dirty="0" err="1"/>
              <a:t>сказкотерапии</a:t>
            </a:r>
            <a:r>
              <a:rPr lang="ru-RU" sz="2100" dirty="0"/>
              <a:t>. Примечательно, что ни один из выделяемых этапов не заканчивается, уступая место новому. Поэтому каждый этап ознаменовал начало определенного процесса.</a:t>
            </a:r>
          </a:p>
          <a:p>
            <a:r>
              <a:rPr lang="ru-RU" sz="2100" b="1" dirty="0"/>
              <a:t>Первый этап </a:t>
            </a:r>
            <a:r>
              <a:rPr lang="ru-RU" sz="2100" dirty="0" err="1"/>
              <a:t>сказкотерапии</a:t>
            </a:r>
            <a:r>
              <a:rPr lang="ru-RU" sz="2100" dirty="0"/>
              <a:t> – устное народное творчество. Его начало затеряно в глубине веков, но процесс устного (а позднее и письменного), творчества продолжается по сей день.</a:t>
            </a:r>
          </a:p>
          <a:p>
            <a:r>
              <a:rPr lang="ru-RU" sz="2100" b="1" dirty="0"/>
              <a:t>Второй этап </a:t>
            </a:r>
            <a:r>
              <a:rPr lang="ru-RU" sz="2100" dirty="0"/>
              <a:t>– собрание и исследование мифов и сказок. Исследование мифов и сказок в психологическом, глубинном аспекте связано с именами К. Ю. Юнга, Б. </a:t>
            </a:r>
            <a:r>
              <a:rPr lang="ru-RU" sz="2100" dirty="0" err="1"/>
              <a:t>Беттельхейма</a:t>
            </a:r>
            <a:r>
              <a:rPr lang="ru-RU" sz="2100" dirty="0"/>
              <a:t>, В. </a:t>
            </a:r>
            <a:r>
              <a:rPr lang="ru-RU" sz="2100" dirty="0" err="1"/>
              <a:t>Проппа</a:t>
            </a:r>
            <a:r>
              <a:rPr lang="ru-RU" sz="2100" dirty="0"/>
              <a:t> и др. </a:t>
            </a:r>
          </a:p>
          <a:p>
            <a:r>
              <a:rPr lang="ru-RU" sz="2100" b="1" dirty="0"/>
              <a:t>Третий этап </a:t>
            </a:r>
            <a:r>
              <a:rPr lang="ru-RU" sz="2100" dirty="0"/>
              <a:t>– психотехнический. Наверное, нет ни одной педагогической, психологической и психотерапевтической технологии, в которой бы ни использовался прием «сочини сказку». Современные практические подходы применяют сказку как технику. Как повод для психодиагностики, коррекции и развития личности.</a:t>
            </a:r>
          </a:p>
          <a:p>
            <a:r>
              <a:rPr lang="ru-RU" sz="2100" b="1" dirty="0"/>
              <a:t>Четвертый этап </a:t>
            </a:r>
            <a:r>
              <a:rPr lang="ru-RU" sz="2100" dirty="0"/>
              <a:t>– интегративный. Этот этап связан с пониманием </a:t>
            </a:r>
            <a:r>
              <a:rPr lang="ru-RU" sz="2100" dirty="0" err="1"/>
              <a:t>сказкотерапии</a:t>
            </a:r>
            <a:r>
              <a:rPr lang="ru-RU" sz="2100" dirty="0"/>
              <a:t> как </a:t>
            </a:r>
            <a:r>
              <a:rPr lang="ru-RU" sz="2100" dirty="0" err="1"/>
              <a:t>природосообразной</a:t>
            </a:r>
            <a:r>
              <a:rPr lang="ru-RU" sz="2100" dirty="0"/>
              <a:t>, органичной человеческому восприятию воспитательной системы, проверенной многими поколениями наших предков.</a:t>
            </a:r>
          </a:p>
        </p:txBody>
      </p:sp>
    </p:spTree>
    <p:extLst>
      <p:ext uri="{BB962C8B-B14F-4D97-AF65-F5344CB8AC3E}">
        <p14:creationId xmlns:p14="http://schemas.microsoft.com/office/powerpoint/2010/main" val="66813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10883" y="490294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5636" y="914400"/>
            <a:ext cx="82018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Сказкотерапия</a:t>
            </a:r>
            <a:r>
              <a:rPr lang="ru-RU" sz="2800" dirty="0"/>
              <a:t> </a:t>
            </a:r>
          </a:p>
          <a:p>
            <a:pPr algn="ctr"/>
            <a:r>
              <a:rPr lang="ru-RU" sz="2800" dirty="0"/>
              <a:t>как психологический метод накладывает свои возрастные ограничения при работе с детьми: </a:t>
            </a:r>
            <a:r>
              <a:rPr lang="ru-RU" sz="2800" b="1" dirty="0"/>
              <a:t>ребенок</a:t>
            </a:r>
            <a:r>
              <a:rPr lang="ru-RU" sz="2800" dirty="0"/>
              <a:t> должен иметь четкое представление о том, что существует сказочная действительность, отличная от реально существующей. Обычно навык такого различения формируется у </a:t>
            </a:r>
            <a:r>
              <a:rPr lang="ru-RU" sz="2800" b="1" dirty="0"/>
              <a:t>ребенка</a:t>
            </a:r>
            <a:r>
              <a:rPr lang="ru-RU" sz="2800" dirty="0"/>
              <a:t> к 3,5-4 годам, хотя, безусловно, в каждом конкретном случае необходимо учитывать индивидуальные особенности развития </a:t>
            </a:r>
            <a:r>
              <a:rPr lang="ru-RU" sz="2800" b="1" dirty="0"/>
              <a:t>ребенка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58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5800" y="500739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Формы   </a:t>
            </a:r>
            <a:r>
              <a:rPr lang="ru-RU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сказкотерапии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12875" y="1443841"/>
            <a:ext cx="7365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Формы работы со сказкой также многоцветны и разнообразны, как сама жизнь. Абсолютно всё, что нас окружает, может быть описано языком сказок. Если родители смогут правильно использовать все возможности </a:t>
            </a:r>
            <a:r>
              <a:rPr lang="ru-RU" sz="2400" dirty="0" err="1"/>
              <a:t>сказкотерапии</a:t>
            </a:r>
            <a:r>
              <a:rPr lang="ru-RU" sz="2400" dirty="0"/>
              <a:t>, то окажут своим детям неоценимую помощь.</a:t>
            </a:r>
            <a:br>
              <a:rPr lang="ru-RU" sz="2400" dirty="0"/>
            </a:br>
            <a:r>
              <a:rPr lang="ru-RU" sz="2400" dirty="0"/>
              <a:t>Ребенок будет знать, что родителям небезразличны его проблемы,  он сможет усвоить такое жизненное правило: " нужно искать силы для преодоления трудностей в себе самом". Сказки показывают, что безвыходных ситуаций не существует, выход всегда есть - надо только его поискать.</a:t>
            </a:r>
          </a:p>
        </p:txBody>
      </p:sp>
    </p:spTree>
    <p:extLst>
      <p:ext uri="{BB962C8B-B14F-4D97-AF65-F5344CB8AC3E}">
        <p14:creationId xmlns:p14="http://schemas.microsoft.com/office/powerpoint/2010/main" val="236586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10883" y="490294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>
                <a:solidFill>
                  <a:schemeClr val="tx1">
                    <a:lumMod val="85000"/>
                    <a:lumOff val="15000"/>
                  </a:schemeClr>
                </a:solidFill>
              </a:rPr>
              <a:t> Структура  сказкотерапии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97279" y="1939391"/>
            <a:ext cx="73855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Структура </a:t>
            </a:r>
            <a:r>
              <a:rPr lang="ru-RU" sz="2800" dirty="0" err="1"/>
              <a:t>сказкотерапевтического</a:t>
            </a:r>
            <a:r>
              <a:rPr lang="ru-RU" sz="2800" dirty="0"/>
              <a:t> занятия содержит обязательный ритуал «входа в сказку» (настрой), основную часть, где используются приемы работы со сказкой, приемы и упражнения для развития вербального воображения ребенка, и ритуал «выхода из сказки». Подобная структура занятия создает атмосферу «сказочного мира», настрой на работу с метафорой.</a:t>
            </a:r>
          </a:p>
        </p:txBody>
      </p:sp>
    </p:spTree>
    <p:extLst>
      <p:ext uri="{BB962C8B-B14F-4D97-AF65-F5344CB8AC3E}">
        <p14:creationId xmlns:p14="http://schemas.microsoft.com/office/powerpoint/2010/main" val="886466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6c7f822882db8cdfa1553c678aa4f5dca576e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371</TotalTime>
  <Words>719</Words>
  <Application>Microsoft Office PowerPoint</Application>
  <PresentationFormat>Экран (4:3)</PresentationFormat>
  <Paragraphs>87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Garamond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user</cp:lastModifiedBy>
  <cp:revision>44</cp:revision>
  <dcterms:created xsi:type="dcterms:W3CDTF">2013-02-04T11:34:54Z</dcterms:created>
  <dcterms:modified xsi:type="dcterms:W3CDTF">2024-09-17T11:50:42Z</dcterms:modified>
</cp:coreProperties>
</file>